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50" d="100"/>
          <a:sy n="150" d="100"/>
        </p:scale>
        <p:origin x="47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844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0" y="0"/>
            <a:ext cx="9144000" cy="520860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2390477" y="2391510"/>
            <a:ext cx="4477345" cy="5572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4" b="1" kern="0" spc="3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 LIFTS GHANA</a:t>
            </a:r>
            <a:endParaRPr lang="en-US" sz="3294" dirty="0"/>
          </a:p>
        </p:txBody>
      </p:sp>
      <p:sp>
        <p:nvSpPr>
          <p:cNvPr id="6" name="Text 1"/>
          <p:cNvSpPr/>
          <p:nvPr/>
        </p:nvSpPr>
        <p:spPr>
          <a:xfrm>
            <a:off x="2885115" y="3248760"/>
            <a:ext cx="3488070" cy="26847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04" b="1" kern="0" spc="2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Future of Vertical Mobility</a:t>
            </a:r>
            <a:endParaRPr lang="en-US" sz="1704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73630-7EBF-2B7F-7A62-C365C1CC2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121" y="1207637"/>
            <a:ext cx="2156563" cy="542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0"/>
            <a:ext cx="90297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9" y="4059"/>
            <a:ext cx="4572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57775" y="913256"/>
            <a:ext cx="3714750" cy="11315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West Africa’s Premier Partner in Advanced Mobility</a:t>
            </a:r>
            <a:endParaRPr lang="en-US" sz="2436" dirty="0"/>
          </a:p>
        </p:txBody>
      </p:sp>
      <p:sp>
        <p:nvSpPr>
          <p:cNvPr id="5" name="Text 1"/>
          <p:cNvSpPr/>
          <p:nvPr/>
        </p:nvSpPr>
        <p:spPr>
          <a:xfrm>
            <a:off x="5057775" y="2259071"/>
            <a:ext cx="37147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 Lifts Ghana is the authorized distributor of advanced pneumatic vacuum elevators, bringing European engineering excellence to Ghana's most prestigious homes. We specialize in seamless integration of luxury mobility solutions.</a:t>
            </a:r>
            <a:endParaRPr lang="en-US" sz="10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825" y="3759259"/>
            <a:ext cx="342900" cy="3429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057775" y="4209315"/>
            <a:ext cx="1143000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784" b="1" kern="0" spc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CERTIFICATION</a:t>
            </a:r>
            <a:endParaRPr lang="en-US" sz="784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700" y="3759259"/>
            <a:ext cx="342900" cy="34290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343650" y="4209315"/>
            <a:ext cx="1143000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784" b="1" kern="0" spc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INSTALLATION</a:t>
            </a:r>
            <a:endParaRPr lang="en-US" sz="784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9575" y="3759259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629525" y="4209315"/>
            <a:ext cx="1143000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784" b="1" kern="0" spc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24/7 SUPPORT</a:t>
            </a:r>
            <a:endParaRPr lang="en-US" sz="78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534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650" y="770381"/>
            <a:ext cx="8001000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Vacuum Technology Outperforms Traditional Systems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628650" y="1810466"/>
            <a:ext cx="2400300" cy="458986"/>
          </a:xfrm>
          <a:prstGeom prst="rect">
            <a:avLst/>
          </a:prstGeom>
          <a:solidFill>
            <a:srgbClr val="C8A96A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5" name="Text 2"/>
          <p:cNvSpPr/>
          <p:nvPr/>
        </p:nvSpPr>
        <p:spPr>
          <a:xfrm>
            <a:off x="628650" y="1810466"/>
            <a:ext cx="2400300" cy="458986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kern="0" spc="1" dirty="0">
                <a:solidFill>
                  <a:srgbClr val="0B1F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FEATURE</a:t>
            </a:r>
            <a:endParaRPr lang="en-US" sz="987" dirty="0"/>
          </a:p>
        </p:txBody>
      </p:sp>
      <p:sp>
        <p:nvSpPr>
          <p:cNvPr id="6" name="Shape 3"/>
          <p:cNvSpPr/>
          <p:nvPr/>
        </p:nvSpPr>
        <p:spPr>
          <a:xfrm>
            <a:off x="3028950" y="1810466"/>
            <a:ext cx="2895563" cy="458986"/>
          </a:xfrm>
          <a:prstGeom prst="rect">
            <a:avLst/>
          </a:prstGeom>
          <a:solidFill>
            <a:srgbClr val="C8A96A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7" name="Text 4"/>
          <p:cNvSpPr/>
          <p:nvPr/>
        </p:nvSpPr>
        <p:spPr>
          <a:xfrm>
            <a:off x="3028950" y="1810466"/>
            <a:ext cx="2895563" cy="458986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kern="0" spc="1" dirty="0">
                <a:solidFill>
                  <a:srgbClr val="0B1F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VACUUM ELEVATOR</a:t>
            </a:r>
            <a:endParaRPr lang="en-US" sz="987" dirty="0"/>
          </a:p>
        </p:txBody>
      </p:sp>
      <p:sp>
        <p:nvSpPr>
          <p:cNvPr id="8" name="Shape 5"/>
          <p:cNvSpPr/>
          <p:nvPr/>
        </p:nvSpPr>
        <p:spPr>
          <a:xfrm>
            <a:off x="5924513" y="1810466"/>
            <a:ext cx="2705137" cy="458986"/>
          </a:xfrm>
          <a:prstGeom prst="rect">
            <a:avLst/>
          </a:prstGeom>
          <a:solidFill>
            <a:srgbClr val="C8A96A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9" name="Text 6"/>
          <p:cNvSpPr/>
          <p:nvPr/>
        </p:nvSpPr>
        <p:spPr>
          <a:xfrm>
            <a:off x="5924513" y="1810466"/>
            <a:ext cx="2705137" cy="458986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kern="0" spc="1" dirty="0">
                <a:solidFill>
                  <a:srgbClr val="0B1F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TRADITIONAL SYSTEMS</a:t>
            </a:r>
            <a:endParaRPr lang="en-US" sz="987" dirty="0"/>
          </a:p>
        </p:txBody>
      </p:sp>
      <p:sp>
        <p:nvSpPr>
          <p:cNvPr id="10" name="Text 7"/>
          <p:cNvSpPr/>
          <p:nvPr/>
        </p:nvSpPr>
        <p:spPr>
          <a:xfrm>
            <a:off x="628650" y="2269452"/>
            <a:ext cx="2400300" cy="462558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 &amp; Machine Room</a:t>
            </a:r>
            <a:endParaRPr lang="en-US" sz="987" dirty="0"/>
          </a:p>
        </p:txBody>
      </p:sp>
      <p:sp>
        <p:nvSpPr>
          <p:cNvPr id="11" name="Text 8"/>
          <p:cNvSpPr/>
          <p:nvPr/>
        </p:nvSpPr>
        <p:spPr>
          <a:xfrm>
            <a:off x="3028950" y="2269452"/>
            <a:ext cx="2895563" cy="462558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Required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924513" y="2269452"/>
            <a:ext cx="2705137" cy="462558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Mandatory (Deep Pit)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84036" y="2690717"/>
            <a:ext cx="8105714" cy="466130"/>
          </a:xfrm>
          <a:prstGeom prst="rect">
            <a:avLst/>
          </a:prstGeom>
          <a:solidFill>
            <a:srgbClr val="1A2F4C"/>
          </a:solidFill>
          <a:ln/>
        </p:spPr>
        <p:txBody>
          <a:bodyPr/>
          <a:lstStyle/>
          <a:p>
            <a:endParaRPr lang="en-NG" dirty="0"/>
          </a:p>
        </p:txBody>
      </p:sp>
      <p:sp>
        <p:nvSpPr>
          <p:cNvPr id="14" name="Text 11"/>
          <p:cNvSpPr/>
          <p:nvPr/>
        </p:nvSpPr>
        <p:spPr>
          <a:xfrm>
            <a:off x="628650" y="2732010"/>
            <a:ext cx="2400300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Energy Consumption</a:t>
            </a:r>
            <a:endParaRPr lang="en-US" sz="987" dirty="0"/>
          </a:p>
        </p:txBody>
      </p:sp>
      <p:sp>
        <p:nvSpPr>
          <p:cNvPr id="15" name="Text 12"/>
          <p:cNvSpPr/>
          <p:nvPr/>
        </p:nvSpPr>
        <p:spPr>
          <a:xfrm>
            <a:off x="3028950" y="2732010"/>
            <a:ext cx="2895563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Eco-friendly (Gravity Descent)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924513" y="2732010"/>
            <a:ext cx="2705137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 Power Demand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28650" y="3198140"/>
            <a:ext cx="2400300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Installation Time</a:t>
            </a:r>
            <a:endParaRPr lang="en-US" sz="987" dirty="0"/>
          </a:p>
        </p:txBody>
      </p:sp>
      <p:sp>
        <p:nvSpPr>
          <p:cNvPr id="18" name="Text 15"/>
          <p:cNvSpPr/>
          <p:nvPr/>
        </p:nvSpPr>
        <p:spPr>
          <a:xfrm>
            <a:off x="3028950" y="3198140"/>
            <a:ext cx="2895563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1-3 Days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5924513" y="3198140"/>
            <a:ext cx="2705137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1-4 Weeks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84036" y="3622976"/>
            <a:ext cx="8105714" cy="466130"/>
          </a:xfrm>
          <a:prstGeom prst="rect">
            <a:avLst/>
          </a:prstGeom>
          <a:solidFill>
            <a:srgbClr val="1A2F4C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1" name="Text 18"/>
          <p:cNvSpPr/>
          <p:nvPr/>
        </p:nvSpPr>
        <p:spPr>
          <a:xfrm>
            <a:off x="628650" y="3664269"/>
            <a:ext cx="2400300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Aesthetics</a:t>
            </a:r>
            <a:endParaRPr lang="en-US" sz="987" dirty="0"/>
          </a:p>
        </p:txBody>
      </p:sp>
      <p:sp>
        <p:nvSpPr>
          <p:cNvPr id="22" name="Text 19"/>
          <p:cNvSpPr/>
          <p:nvPr/>
        </p:nvSpPr>
        <p:spPr>
          <a:xfrm>
            <a:off x="3028950" y="3664269"/>
            <a:ext cx="2895563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360° Panoramic View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5924513" y="3664269"/>
            <a:ext cx="2705137" cy="466130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Enclosed Box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28650" y="4491158"/>
            <a:ext cx="8001000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69" i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"No pit, no machine room, low energy—the ultimate choice for modern villas."</a:t>
            </a:r>
            <a:endParaRPr lang="en-US" sz="12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4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650" y="770381"/>
            <a:ext cx="8001000" cy="3771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Model for Every Architectural Vision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842963" y="1576174"/>
            <a:ext cx="357187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FFFFFF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SINGLE PASSENGER</a:t>
            </a:r>
            <a:endParaRPr lang="en-US" sz="683" dirty="0"/>
          </a:p>
        </p:txBody>
      </p:sp>
      <p:sp>
        <p:nvSpPr>
          <p:cNvPr id="5" name="Text 2"/>
          <p:cNvSpPr/>
          <p:nvPr/>
        </p:nvSpPr>
        <p:spPr>
          <a:xfrm>
            <a:off x="842963" y="1990511"/>
            <a:ext cx="357187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kern="0" spc="2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PVE 30</a:t>
            </a:r>
            <a:endParaRPr lang="en-US" sz="1808" dirty="0"/>
          </a:p>
        </p:txBody>
      </p:sp>
      <p:sp>
        <p:nvSpPr>
          <p:cNvPr id="6" name="Text 3"/>
          <p:cNvSpPr/>
          <p:nvPr/>
        </p:nvSpPr>
        <p:spPr>
          <a:xfrm>
            <a:off x="842963" y="2553081"/>
            <a:ext cx="3571875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world's smallest elevator, designed for tight spaces and existing homes without compromising on luxury.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57775" y="1576174"/>
            <a:ext cx="357187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FFFFFF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 PASSENGERS</a:t>
            </a:r>
            <a:endParaRPr lang="en-US" sz="683" dirty="0"/>
          </a:p>
        </p:txBody>
      </p:sp>
      <p:sp>
        <p:nvSpPr>
          <p:cNvPr id="8" name="Text 5"/>
          <p:cNvSpPr/>
          <p:nvPr/>
        </p:nvSpPr>
        <p:spPr>
          <a:xfrm>
            <a:off x="5057775" y="1990511"/>
            <a:ext cx="357187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kern="0" spc="2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PVE 37</a:t>
            </a:r>
            <a:endParaRPr lang="en-US" sz="1808" dirty="0"/>
          </a:p>
        </p:txBody>
      </p:sp>
      <p:sp>
        <p:nvSpPr>
          <p:cNvPr id="9" name="Text 6"/>
          <p:cNvSpPr/>
          <p:nvPr/>
        </p:nvSpPr>
        <p:spPr>
          <a:xfrm>
            <a:off x="5057775" y="2553081"/>
            <a:ext cx="3571875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most popular model, balancing passenger comfort with architectural elegance for standard luxury homes.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842963" y="3767519"/>
            <a:ext cx="357187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FFFFFF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WHEELCHAIR ACCESSIBLE</a:t>
            </a:r>
            <a:endParaRPr lang="en-US" sz="683" dirty="0"/>
          </a:p>
        </p:txBody>
      </p:sp>
      <p:sp>
        <p:nvSpPr>
          <p:cNvPr id="11" name="Text 8"/>
          <p:cNvSpPr/>
          <p:nvPr/>
        </p:nvSpPr>
        <p:spPr>
          <a:xfrm>
            <a:off x="896057" y="4060580"/>
            <a:ext cx="357187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kern="0" spc="2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PVE 52</a:t>
            </a:r>
            <a:endParaRPr lang="en-US" sz="1808" dirty="0"/>
          </a:p>
        </p:txBody>
      </p:sp>
      <p:sp>
        <p:nvSpPr>
          <p:cNvPr id="12" name="Text 9"/>
          <p:cNvSpPr/>
          <p:nvPr/>
        </p:nvSpPr>
        <p:spPr>
          <a:xfrm>
            <a:off x="896057" y="4373119"/>
            <a:ext cx="3571875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Spacious three-passenger design, fully wheelchair accessible for the ultimate in inclusive home mobility.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057775" y="3767519"/>
            <a:ext cx="357187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FFFFFF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PANORAMIC DESIGN</a:t>
            </a:r>
            <a:endParaRPr lang="en-US" sz="683" dirty="0"/>
          </a:p>
        </p:txBody>
      </p:sp>
      <p:sp>
        <p:nvSpPr>
          <p:cNvPr id="14" name="Text 11"/>
          <p:cNvSpPr/>
          <p:nvPr/>
        </p:nvSpPr>
        <p:spPr>
          <a:xfrm>
            <a:off x="5057775" y="4004155"/>
            <a:ext cx="357187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8" b="1" kern="0" spc="2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CUBE</a:t>
            </a:r>
            <a:endParaRPr lang="en-US" sz="1808" dirty="0"/>
          </a:p>
        </p:txBody>
      </p:sp>
      <p:sp>
        <p:nvSpPr>
          <p:cNvPr id="15" name="Text 12"/>
          <p:cNvSpPr/>
          <p:nvPr/>
        </p:nvSpPr>
        <p:spPr>
          <a:xfrm>
            <a:off x="5057775" y="4339471"/>
            <a:ext cx="3571875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Revolutionary square panoramic design that redefines modern aesthetics with 360-degree visibility.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297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5775" y="877677"/>
            <a:ext cx="3400425" cy="990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21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PVE 30: The Ultimate Space-Saving Solution</a:t>
            </a:r>
            <a:endParaRPr lang="en-US" sz="2121" dirty="0"/>
          </a:p>
        </p:txBody>
      </p:sp>
      <p:sp>
        <p:nvSpPr>
          <p:cNvPr id="4" name="Text 1"/>
          <p:cNvSpPr/>
          <p:nvPr/>
        </p:nvSpPr>
        <p:spPr>
          <a:xfrm>
            <a:off x="485775" y="2082096"/>
            <a:ext cx="1360159" cy="375047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</a:t>
            </a:r>
            <a:endParaRPr lang="en-US" sz="885" dirty="0"/>
          </a:p>
        </p:txBody>
      </p:sp>
      <p:sp>
        <p:nvSpPr>
          <p:cNvPr id="5" name="Text 2"/>
          <p:cNvSpPr/>
          <p:nvPr/>
        </p:nvSpPr>
        <p:spPr>
          <a:xfrm>
            <a:off x="1845934" y="2082096"/>
            <a:ext cx="2040266" cy="375047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Person (159 kg / 350 lbs)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485775" y="2457143"/>
            <a:ext cx="1360159" cy="37861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Diameter</a:t>
            </a:r>
            <a:endParaRPr lang="en-US" sz="885" dirty="0"/>
          </a:p>
        </p:txBody>
      </p:sp>
      <p:sp>
        <p:nvSpPr>
          <p:cNvPr id="7" name="Text 4"/>
          <p:cNvSpPr/>
          <p:nvPr/>
        </p:nvSpPr>
        <p:spPr>
          <a:xfrm>
            <a:off x="1845934" y="2457143"/>
            <a:ext cx="2040266" cy="37861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750 mm (30 inches)</a:t>
            </a:r>
            <a:endParaRPr lang="en-US" sz="942" dirty="0"/>
          </a:p>
        </p:txBody>
      </p:sp>
      <p:sp>
        <p:nvSpPr>
          <p:cNvPr id="8" name="Text 5"/>
          <p:cNvSpPr/>
          <p:nvPr/>
        </p:nvSpPr>
        <p:spPr>
          <a:xfrm>
            <a:off x="485775" y="2835762"/>
            <a:ext cx="1360159" cy="37861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 Rise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1845934" y="2835762"/>
            <a:ext cx="2040266" cy="37861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Meters (5 Stops)</a:t>
            </a:r>
            <a:endParaRPr lang="en-US" sz="942" dirty="0"/>
          </a:p>
        </p:txBody>
      </p:sp>
      <p:sp>
        <p:nvSpPr>
          <p:cNvPr id="10" name="Text 7"/>
          <p:cNvSpPr/>
          <p:nvPr/>
        </p:nvSpPr>
        <p:spPr>
          <a:xfrm>
            <a:off x="485775" y="3214381"/>
            <a:ext cx="1360159" cy="37861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Speed</a:t>
            </a:r>
            <a:endParaRPr lang="en-US" sz="885" dirty="0"/>
          </a:p>
        </p:txBody>
      </p:sp>
      <p:sp>
        <p:nvSpPr>
          <p:cNvPr id="11" name="Text 8"/>
          <p:cNvSpPr/>
          <p:nvPr/>
        </p:nvSpPr>
        <p:spPr>
          <a:xfrm>
            <a:off x="1845934" y="3214381"/>
            <a:ext cx="2040266" cy="37861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 meters/min (30 fpm)</a:t>
            </a:r>
            <a:endParaRPr lang="en-US" sz="942" dirty="0"/>
          </a:p>
        </p:txBody>
      </p:sp>
      <p:sp>
        <p:nvSpPr>
          <p:cNvPr id="12" name="Shape 9"/>
          <p:cNvSpPr/>
          <p:nvPr/>
        </p:nvSpPr>
        <p:spPr>
          <a:xfrm>
            <a:off x="485775" y="3882321"/>
            <a:ext cx="3400425" cy="1057945"/>
          </a:xfrm>
          <a:prstGeom prst="rect">
            <a:avLst/>
          </a:prstGeom>
          <a:solidFill>
            <a:srgbClr val="1A2F4C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3" name="Shape 10"/>
          <p:cNvSpPr/>
          <p:nvPr/>
        </p:nvSpPr>
        <p:spPr>
          <a:xfrm>
            <a:off x="485775" y="3882321"/>
            <a:ext cx="3400425" cy="21431"/>
          </a:xfrm>
          <a:prstGeom prst="rect">
            <a:avLst/>
          </a:prstGeom>
          <a:solidFill>
            <a:srgbClr val="C8A96A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4" name="Text 11"/>
          <p:cNvSpPr/>
          <p:nvPr/>
        </p:nvSpPr>
        <p:spPr>
          <a:xfrm>
            <a:off x="628650" y="4025196"/>
            <a:ext cx="311467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SPACE EFFICIENCY INSIGHT</a:t>
            </a:r>
            <a:endParaRPr lang="en-US" sz="784" dirty="0"/>
          </a:p>
        </p:txBody>
      </p:sp>
      <p:sp>
        <p:nvSpPr>
          <p:cNvPr id="15" name="Text 12"/>
          <p:cNvSpPr/>
          <p:nvPr/>
        </p:nvSpPr>
        <p:spPr>
          <a:xfrm>
            <a:off x="628650" y="4278799"/>
            <a:ext cx="3114675" cy="640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PVE 30 fits where no other elevator can. With a minimal footprint, it is the ideal choice for existing duplexes and townhouses where space is at a premium.</a:t>
            </a:r>
            <a:endParaRPr lang="en-US" sz="834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BB2278-DDE7-201B-1398-3D1FD922F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007" y="0"/>
            <a:ext cx="454556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688"/>
            <a:ext cx="4117750" cy="51471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29137" y="376161"/>
            <a:ext cx="4314825" cy="990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21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PVE 37: The Standard of Excellence in Home Mobility</a:t>
            </a:r>
            <a:endParaRPr lang="en-US" sz="2121" dirty="0"/>
          </a:p>
        </p:txBody>
      </p:sp>
      <p:sp>
        <p:nvSpPr>
          <p:cNvPr id="5" name="Text 1"/>
          <p:cNvSpPr/>
          <p:nvPr/>
        </p:nvSpPr>
        <p:spPr>
          <a:xfrm>
            <a:off x="4529138" y="1354873"/>
            <a:ext cx="1725913" cy="33218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</a:t>
            </a:r>
            <a:endParaRPr lang="en-US" sz="885" dirty="0"/>
          </a:p>
        </p:txBody>
      </p:sp>
      <p:sp>
        <p:nvSpPr>
          <p:cNvPr id="6" name="Text 2"/>
          <p:cNvSpPr/>
          <p:nvPr/>
        </p:nvSpPr>
        <p:spPr>
          <a:xfrm>
            <a:off x="6255051" y="1354873"/>
            <a:ext cx="2588912" cy="33218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Persons (205 kg / 450 lbs)</a:t>
            </a:r>
            <a:endParaRPr lang="en-US" sz="942" dirty="0"/>
          </a:p>
        </p:txBody>
      </p:sp>
      <p:sp>
        <p:nvSpPr>
          <p:cNvPr id="7" name="Text 3"/>
          <p:cNvSpPr/>
          <p:nvPr/>
        </p:nvSpPr>
        <p:spPr>
          <a:xfrm>
            <a:off x="4529138" y="1687058"/>
            <a:ext cx="1725913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External Diameter</a:t>
            </a:r>
            <a:endParaRPr lang="en-US" sz="885" dirty="0"/>
          </a:p>
        </p:txBody>
      </p:sp>
      <p:sp>
        <p:nvSpPr>
          <p:cNvPr id="8" name="Text 4"/>
          <p:cNvSpPr/>
          <p:nvPr/>
        </p:nvSpPr>
        <p:spPr>
          <a:xfrm>
            <a:off x="6255051" y="1687058"/>
            <a:ext cx="2588912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950 mm (37 inches)</a:t>
            </a:r>
            <a:endParaRPr lang="en-US" sz="942" dirty="0"/>
          </a:p>
        </p:txBody>
      </p:sp>
      <p:sp>
        <p:nvSpPr>
          <p:cNvPr id="9" name="Text 5"/>
          <p:cNvSpPr/>
          <p:nvPr/>
        </p:nvSpPr>
        <p:spPr>
          <a:xfrm>
            <a:off x="4529138" y="2022814"/>
            <a:ext cx="1725913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 Rise</a:t>
            </a:r>
            <a:endParaRPr lang="en-US" sz="885" dirty="0"/>
          </a:p>
        </p:txBody>
      </p:sp>
      <p:sp>
        <p:nvSpPr>
          <p:cNvPr id="10" name="Text 6"/>
          <p:cNvSpPr/>
          <p:nvPr/>
        </p:nvSpPr>
        <p:spPr>
          <a:xfrm>
            <a:off x="6255051" y="2022814"/>
            <a:ext cx="2588912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Meters (5 Stops)</a:t>
            </a:r>
            <a:endParaRPr lang="en-US" sz="942" dirty="0"/>
          </a:p>
        </p:txBody>
      </p:sp>
      <p:sp>
        <p:nvSpPr>
          <p:cNvPr id="11" name="Text 7"/>
          <p:cNvSpPr/>
          <p:nvPr/>
        </p:nvSpPr>
        <p:spPr>
          <a:xfrm>
            <a:off x="4529138" y="2358570"/>
            <a:ext cx="1725913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Features</a:t>
            </a:r>
            <a:endParaRPr lang="en-US" sz="885" dirty="0"/>
          </a:p>
        </p:txBody>
      </p:sp>
      <p:sp>
        <p:nvSpPr>
          <p:cNvPr id="12" name="Text 8"/>
          <p:cNvSpPr/>
          <p:nvPr/>
        </p:nvSpPr>
        <p:spPr>
          <a:xfrm>
            <a:off x="6255051" y="2358570"/>
            <a:ext cx="2588912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Optional fold-up seat, 360° visibility</a:t>
            </a:r>
            <a:endParaRPr lang="en-US" sz="942" dirty="0"/>
          </a:p>
        </p:txBody>
      </p:sp>
      <p:sp>
        <p:nvSpPr>
          <p:cNvPr id="13" name="Text 9"/>
          <p:cNvSpPr/>
          <p:nvPr/>
        </p:nvSpPr>
        <p:spPr>
          <a:xfrm>
            <a:off x="4529138" y="2912211"/>
            <a:ext cx="431482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kern="0" spc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EFFICIENCY: PASSENGER CAPACITY VS. FOOTPRINT</a:t>
            </a:r>
            <a:endParaRPr lang="en-US" sz="784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3462" y="3101958"/>
            <a:ext cx="4314825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-27452"/>
            <a:ext cx="9029700" cy="519840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23290"/>
            <a:ext cx="4483510" cy="519426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927990" y="421963"/>
            <a:ext cx="3714750" cy="990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21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PVE 52: Unmatched Capacity and Accessibility</a:t>
            </a:r>
            <a:endParaRPr lang="en-US" sz="2121" dirty="0"/>
          </a:p>
        </p:txBody>
      </p:sp>
      <p:sp>
        <p:nvSpPr>
          <p:cNvPr id="5" name="Text 1"/>
          <p:cNvSpPr/>
          <p:nvPr/>
        </p:nvSpPr>
        <p:spPr>
          <a:xfrm>
            <a:off x="5057775" y="1762242"/>
            <a:ext cx="1485900" cy="33218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</a:t>
            </a:r>
            <a:endParaRPr lang="en-US" sz="885" dirty="0"/>
          </a:p>
        </p:txBody>
      </p:sp>
      <p:sp>
        <p:nvSpPr>
          <p:cNvPr id="6" name="Text 2"/>
          <p:cNvSpPr/>
          <p:nvPr/>
        </p:nvSpPr>
        <p:spPr>
          <a:xfrm>
            <a:off x="6543675" y="1762242"/>
            <a:ext cx="2228850" cy="33218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Persons / Wheelchair (238 kg)</a:t>
            </a:r>
            <a:endParaRPr lang="en-US" sz="942" dirty="0"/>
          </a:p>
        </p:txBody>
      </p:sp>
      <p:sp>
        <p:nvSpPr>
          <p:cNvPr id="7" name="Text 3"/>
          <p:cNvSpPr/>
          <p:nvPr/>
        </p:nvSpPr>
        <p:spPr>
          <a:xfrm>
            <a:off x="5057775" y="2094427"/>
            <a:ext cx="1485900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External Diameter</a:t>
            </a:r>
            <a:endParaRPr lang="en-US" sz="885" dirty="0"/>
          </a:p>
        </p:txBody>
      </p:sp>
      <p:sp>
        <p:nvSpPr>
          <p:cNvPr id="8" name="Text 4"/>
          <p:cNvSpPr/>
          <p:nvPr/>
        </p:nvSpPr>
        <p:spPr>
          <a:xfrm>
            <a:off x="6543675" y="2094427"/>
            <a:ext cx="2228850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1316 mm (52 inches)</a:t>
            </a:r>
            <a:endParaRPr lang="en-US" sz="942" dirty="0"/>
          </a:p>
        </p:txBody>
      </p:sp>
      <p:sp>
        <p:nvSpPr>
          <p:cNvPr id="9" name="Text 5"/>
          <p:cNvSpPr/>
          <p:nvPr/>
        </p:nvSpPr>
        <p:spPr>
          <a:xfrm>
            <a:off x="5057775" y="2430183"/>
            <a:ext cx="1485900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 Rise</a:t>
            </a:r>
            <a:endParaRPr lang="en-US" sz="885" dirty="0"/>
          </a:p>
        </p:txBody>
      </p:sp>
      <p:sp>
        <p:nvSpPr>
          <p:cNvPr id="10" name="Text 6"/>
          <p:cNvSpPr/>
          <p:nvPr/>
        </p:nvSpPr>
        <p:spPr>
          <a:xfrm>
            <a:off x="6543675" y="2430183"/>
            <a:ext cx="2228850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Meters (5 Stops)</a:t>
            </a:r>
            <a:endParaRPr lang="en-US" sz="942" dirty="0"/>
          </a:p>
        </p:txBody>
      </p:sp>
      <p:sp>
        <p:nvSpPr>
          <p:cNvPr id="11" name="Text 7"/>
          <p:cNvSpPr/>
          <p:nvPr/>
        </p:nvSpPr>
        <p:spPr>
          <a:xfrm>
            <a:off x="5057775" y="2765939"/>
            <a:ext cx="1485900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Speed</a:t>
            </a:r>
            <a:endParaRPr lang="en-US" sz="885" dirty="0"/>
          </a:p>
        </p:txBody>
      </p:sp>
      <p:sp>
        <p:nvSpPr>
          <p:cNvPr id="12" name="Text 8"/>
          <p:cNvSpPr/>
          <p:nvPr/>
        </p:nvSpPr>
        <p:spPr>
          <a:xfrm>
            <a:off x="6543675" y="2765939"/>
            <a:ext cx="2228850" cy="335756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meters/min (20 fpm)</a:t>
            </a:r>
            <a:endParaRPr lang="en-US" sz="942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775" y="3286774"/>
            <a:ext cx="3714750" cy="17859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9" y="1"/>
            <a:ext cx="9083278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68124" y="515334"/>
            <a:ext cx="3775587" cy="1026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CUBE: REDEFINING MODERN ARCHITECTURAL DESIGN</a:t>
            </a:r>
            <a:endParaRPr lang="en-US" sz="2226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8124" y="1850062"/>
            <a:ext cx="150019" cy="20716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511599" y="1867028"/>
            <a:ext cx="2707481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Square Panoramic Design</a:t>
            </a:r>
            <a:endParaRPr lang="en-US" sz="987" dirty="0"/>
          </a:p>
        </p:txBody>
      </p:sp>
      <p:sp>
        <p:nvSpPr>
          <p:cNvPr id="7" name="Text 2"/>
          <p:cNvSpPr/>
          <p:nvPr/>
        </p:nvSpPr>
        <p:spPr>
          <a:xfrm>
            <a:off x="5511599" y="2123078"/>
            <a:ext cx="2707481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Symmetrical lines and a bold geometric profile that seamlessly complements contemporary luxury interiors.</a:t>
            </a:r>
            <a:endParaRPr lang="en-US" sz="834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6692" y="2742438"/>
            <a:ext cx="192881" cy="20716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533029" y="2775329"/>
            <a:ext cx="2664619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360° Unobstructed Visibility</a:t>
            </a:r>
            <a:endParaRPr lang="en-US" sz="987" dirty="0"/>
          </a:p>
        </p:txBody>
      </p:sp>
      <p:sp>
        <p:nvSpPr>
          <p:cNvPr id="10" name="Text 4"/>
          <p:cNvSpPr/>
          <p:nvPr/>
        </p:nvSpPr>
        <p:spPr>
          <a:xfrm>
            <a:off x="5511599" y="3053418"/>
            <a:ext cx="2664619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High-quality transparent polycarbonate panels offer breathtaking views and enhance the sense of space.</a:t>
            </a:r>
            <a:endParaRPr lang="en-US" sz="834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8124" y="3641765"/>
            <a:ext cx="171450" cy="20716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547870" y="3672621"/>
            <a:ext cx="268605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Advanced Pneumatic Power</a:t>
            </a:r>
            <a:endParaRPr lang="en-US" sz="987" dirty="0"/>
          </a:p>
        </p:txBody>
      </p:sp>
      <p:sp>
        <p:nvSpPr>
          <p:cNvPr id="13" name="Text 6"/>
          <p:cNvSpPr/>
          <p:nvPr/>
        </p:nvSpPr>
        <p:spPr>
          <a:xfrm>
            <a:off x="5547870" y="3903570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Driven entirely by air pressure, eliminating the need for unsightly cables, pulleys, or heavy machinery.</a:t>
            </a:r>
            <a:endParaRPr lang="en-US" sz="834" dirty="0"/>
          </a:p>
        </p:txBody>
      </p:sp>
      <p:sp>
        <p:nvSpPr>
          <p:cNvPr id="14" name="Text 7"/>
          <p:cNvSpPr/>
          <p:nvPr/>
        </p:nvSpPr>
        <p:spPr>
          <a:xfrm>
            <a:off x="5188719" y="4419204"/>
            <a:ext cx="3775587" cy="558871"/>
          </a:xfrm>
          <a:prstGeom prst="rect">
            <a:avLst/>
          </a:prstGeom>
          <a:noFill/>
          <a:ln/>
        </p:spPr>
        <p:txBody>
          <a:bodyPr wrap="square" lIns="0" tIns="255143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i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"The world's first square pneumatic elevator—where engineering meets high-end architectural art."</a:t>
            </a:r>
            <a:endParaRPr lang="en-US" sz="942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CD4FC8-6ED3-AF10-1407-E9773DED44F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39"/>
          <a:stretch>
            <a:fillRect/>
          </a:stretch>
        </p:blipFill>
        <p:spPr>
          <a:xfrm>
            <a:off x="-5096" y="-2"/>
            <a:ext cx="482258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5775" y="889536"/>
            <a:ext cx="2943225" cy="1037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GROWING PRESENCE ACROSS GHANA</a:t>
            </a:r>
            <a:endParaRPr lang="en-US" sz="2226" dirty="0"/>
          </a:p>
        </p:txBody>
      </p:sp>
      <p:sp>
        <p:nvSpPr>
          <p:cNvPr id="4" name="Text 1"/>
          <p:cNvSpPr/>
          <p:nvPr/>
        </p:nvSpPr>
        <p:spPr>
          <a:xfrm>
            <a:off x="485775" y="2212525"/>
            <a:ext cx="294322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 Lifts Ghana is the trusted choice for luxury developments in </a:t>
            </a: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Accra</a:t>
            </a: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987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Kumasi</a:t>
            </a:r>
            <a:r>
              <a:rPr lang="en-US" sz="1050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and beyond, reflecting the rising demand for premium home mobility.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5775" y="3634132"/>
            <a:ext cx="294322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150%</a:t>
            </a:r>
            <a:endParaRPr lang="en-US" sz="3294" dirty="0"/>
          </a:p>
        </p:txBody>
      </p:sp>
      <p:sp>
        <p:nvSpPr>
          <p:cNvPr id="6" name="Text 3"/>
          <p:cNvSpPr/>
          <p:nvPr/>
        </p:nvSpPr>
        <p:spPr>
          <a:xfrm>
            <a:off x="485775" y="4162769"/>
            <a:ext cx="294322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INSTALLATION GROWTH (2023-2026)</a:t>
            </a:r>
            <a:endParaRPr lang="en-US" sz="942" dirty="0"/>
          </a:p>
        </p:txBody>
      </p:sp>
      <p:sp>
        <p:nvSpPr>
          <p:cNvPr id="7" name="Text 4"/>
          <p:cNvSpPr/>
          <p:nvPr/>
        </p:nvSpPr>
        <p:spPr>
          <a:xfrm>
            <a:off x="4000500" y="628650"/>
            <a:ext cx="477202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kern="0" spc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RESIDENTIAL INSTALLATION GROWTH TREND</a:t>
            </a:r>
            <a:endParaRPr lang="en-US" sz="987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0" y="1016198"/>
            <a:ext cx="4772025" cy="32146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6870" y="1204921"/>
            <a:ext cx="7875984" cy="5572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4" b="1" kern="0" spc="3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ELEVATE YOUR HOME TODAY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676870" y="1937631"/>
            <a:ext cx="7904559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486" kern="0" spc="2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Partner with PE Lifts Ghana for a seamless, luxury elevator experience.</a:t>
            </a:r>
            <a:endParaRPr lang="en-US" sz="1486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894893"/>
            <a:ext cx="171450" cy="228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42963" y="3266368"/>
            <a:ext cx="214312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VISIT US</a:t>
            </a:r>
            <a:endParaRPr lang="en-US" sz="683" dirty="0"/>
          </a:p>
        </p:txBody>
      </p:sp>
      <p:sp>
        <p:nvSpPr>
          <p:cNvPr id="7" name="Text 3"/>
          <p:cNvSpPr/>
          <p:nvPr/>
        </p:nvSpPr>
        <p:spPr>
          <a:xfrm>
            <a:off x="842963" y="3459249"/>
            <a:ext cx="2143125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No. 990 block, Adjiringano Rd,
Accra, Ghana</a:t>
            </a:r>
            <a:endParaRPr lang="en-US" sz="942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850" y="2894893"/>
            <a:ext cx="228600" cy="2286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557588" y="3266368"/>
            <a:ext cx="214312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 US</a:t>
            </a:r>
            <a:endParaRPr lang="en-US" sz="683" dirty="0"/>
          </a:p>
        </p:txBody>
      </p:sp>
      <p:sp>
        <p:nvSpPr>
          <p:cNvPr id="10" name="Text 5"/>
          <p:cNvSpPr/>
          <p:nvPr/>
        </p:nvSpPr>
        <p:spPr>
          <a:xfrm>
            <a:off x="3557588" y="3459249"/>
            <a:ext cx="2143125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+233 557 03 02 04</a:t>
            </a:r>
            <a:endParaRPr lang="en-US" sz="942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475" y="2894893"/>
            <a:ext cx="228600" cy="2286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272213" y="3266368"/>
            <a:ext cx="214312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C8A9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ONLINE</a:t>
            </a:r>
            <a:endParaRPr lang="en-US" sz="683" dirty="0"/>
          </a:p>
        </p:txBody>
      </p:sp>
      <p:sp>
        <p:nvSpPr>
          <p:cNvPr id="13" name="Text 7"/>
          <p:cNvSpPr/>
          <p:nvPr/>
        </p:nvSpPr>
        <p:spPr>
          <a:xfrm>
            <a:off x="6272213" y="3459249"/>
            <a:ext cx="2143125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www.pelifts.com</a:t>
            </a:r>
            <a:endParaRPr lang="en-US" sz="9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543</Words>
  <Application>Microsoft Office PowerPoint</Application>
  <PresentationFormat>On-screen Show (16:9)</PresentationFormat>
  <Paragraphs>98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Web Designer</cp:lastModifiedBy>
  <cp:revision>2</cp:revision>
  <dcterms:created xsi:type="dcterms:W3CDTF">2026-03-17T11:14:33Z</dcterms:created>
  <dcterms:modified xsi:type="dcterms:W3CDTF">2026-03-17T14:28:13Z</dcterms:modified>
</cp:coreProperties>
</file>